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2/26/20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2/26/20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2/26/20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2/26/20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693866"/>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solidFill>
                  <a:srgbClr val="FF0000"/>
                </a:solidFill>
              </a:rPr>
              <a:t>We want 35:  our die has 6 different ADC designs on it.  We want 5 separate boards to test for each ADC design, so we want 30 boards stuffed where the die on each of the 30 boards gets </a:t>
            </a:r>
            <a:r>
              <a:rPr lang="en-US" sz="1400" dirty="0" err="1">
                <a:solidFill>
                  <a:srgbClr val="FF0000"/>
                </a:solidFill>
              </a:rPr>
              <a:t>underfill</a:t>
            </a:r>
            <a:r>
              <a:rPr lang="en-US" sz="1400" dirty="0">
                <a:solidFill>
                  <a:srgbClr val="FF0000"/>
                </a:solidFill>
              </a:rPr>
              <a:t>.  Then we want an extra 5 boards where the die is attached without </a:t>
            </a:r>
            <a:r>
              <a:rPr lang="en-US" sz="1400" dirty="0" err="1">
                <a:solidFill>
                  <a:srgbClr val="FF0000"/>
                </a:solidFill>
              </a:rPr>
              <a:t>underfill</a:t>
            </a:r>
            <a:r>
              <a:rPr lang="en-US" sz="1400" dirty="0">
                <a:solidFill>
                  <a:srgbClr val="FF0000"/>
                </a:solidFill>
              </a:rPr>
              <a:t>.  Each of these 35 boards should go through backside assembly of components at </a:t>
            </a:r>
            <a:r>
              <a:rPr lang="en-US" sz="1400" dirty="0" err="1">
                <a:solidFill>
                  <a:srgbClr val="FF0000"/>
                </a:solidFill>
              </a:rPr>
              <a:t>Digicom</a:t>
            </a:r>
            <a:r>
              <a:rPr lang="en-US" sz="1400" dirty="0">
                <a:solidFill>
                  <a:srgbClr val="FF0000"/>
                </a:solidFill>
              </a:rPr>
              <a:t> first (i.e. sent through </a:t>
            </a:r>
            <a:r>
              <a:rPr lang="en-US" sz="1400" dirty="0" err="1">
                <a:solidFill>
                  <a:srgbClr val="FF0000"/>
                </a:solidFill>
              </a:rPr>
              <a:t>Digicom’s</a:t>
            </a:r>
            <a:r>
              <a:rPr lang="en-US" sz="1400" dirty="0">
                <a:solidFill>
                  <a:srgbClr val="FF0000"/>
                </a:solidFill>
              </a:rPr>
              <a:t> solder-reflow oven).  These 35 boards will then go to </a:t>
            </a:r>
            <a:r>
              <a:rPr lang="en-US" sz="1400" dirty="0" err="1">
                <a:solidFill>
                  <a:srgbClr val="FF0000"/>
                </a:solidFill>
              </a:rPr>
              <a:t>Advotech</a:t>
            </a:r>
            <a:r>
              <a:rPr lang="en-US" sz="1400" dirty="0">
                <a:solidFill>
                  <a:srgbClr val="FF0000"/>
                </a:solidFill>
              </a:rPr>
              <a:t> for die attach.  (</a:t>
            </a:r>
            <a:r>
              <a:rPr lang="en-US" sz="1400" dirty="0" err="1">
                <a:solidFill>
                  <a:srgbClr val="FF0000"/>
                </a:solidFill>
              </a:rPr>
              <a:t>Advotech</a:t>
            </a:r>
            <a:r>
              <a:rPr lang="en-US" sz="1400" dirty="0">
                <a:solidFill>
                  <a:srgbClr val="FF0000"/>
                </a:solidFill>
              </a:rPr>
              <a:t> will need to </a:t>
            </a:r>
            <a:r>
              <a:rPr lang="en-US" sz="1400" dirty="0" err="1">
                <a:solidFill>
                  <a:srgbClr val="FF0000"/>
                </a:solidFill>
              </a:rPr>
              <a:t>singulate</a:t>
            </a:r>
            <a:r>
              <a:rPr lang="en-US" sz="1400" dirty="0">
                <a:solidFill>
                  <a:srgbClr val="FF0000"/>
                </a:solidFill>
              </a:rPr>
              <a:t> the </a:t>
            </a:r>
            <a:r>
              <a:rPr lang="en-US" sz="1400" dirty="0" err="1">
                <a:solidFill>
                  <a:srgbClr val="FF0000"/>
                </a:solidFill>
              </a:rPr>
              <a:t>superdie</a:t>
            </a:r>
            <a:r>
              <a:rPr lang="en-US" sz="1400" dirty="0">
                <a:solidFill>
                  <a:srgbClr val="FF0000"/>
                </a:solidFill>
              </a:rPr>
              <a:t> into the 6 individual designs and also fabricate a fixture to hold the board since it will not lie flat, due to backside components (the largest backside component is a big 400-pin FMC connector).  </a:t>
            </a:r>
            <a:r>
              <a:rPr lang="en-US" sz="1400" dirty="0" err="1">
                <a:solidFill>
                  <a:srgbClr val="FF0000"/>
                </a:solidFill>
              </a:rPr>
              <a:t>Advotech</a:t>
            </a:r>
            <a:r>
              <a:rPr lang="en-US" sz="1400" dirty="0">
                <a:solidFill>
                  <a:srgbClr val="FF0000"/>
                </a:solidFill>
              </a:rPr>
              <a:t> will do resistance measurements from </a:t>
            </a:r>
            <a:r>
              <a:rPr lang="en-US" sz="1400" dirty="0" err="1">
                <a:solidFill>
                  <a:srgbClr val="FF0000"/>
                </a:solidFill>
              </a:rPr>
              <a:t>testpoints</a:t>
            </a:r>
            <a:r>
              <a:rPr lang="en-US" sz="1400" dirty="0">
                <a:solidFill>
                  <a:srgbClr val="FF0000"/>
                </a:solidFill>
              </a:rPr>
              <a:t> to GND to ascertain if die-attach is successful.  When these 35 boards return from </a:t>
            </a:r>
            <a:r>
              <a:rPr lang="en-US" sz="1400" dirty="0" err="1">
                <a:solidFill>
                  <a:srgbClr val="FF0000"/>
                </a:solidFill>
              </a:rPr>
              <a:t>Advotech</a:t>
            </a:r>
            <a:r>
              <a:rPr lang="en-US" sz="1400" dirty="0">
                <a:solidFill>
                  <a:srgbClr val="FF0000"/>
                </a:solidFill>
              </a:rPr>
              <a:t>, we will repeat these measurements to verify.  </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  </a:t>
            </a:r>
            <a:r>
              <a:rPr lang="en-US" sz="1400" dirty="0">
                <a:solidFill>
                  <a:srgbClr val="FF0000"/>
                </a:solidFill>
              </a:rPr>
              <a:t>No, </a:t>
            </a:r>
            <a:r>
              <a:rPr lang="en-US" sz="1400" dirty="0" err="1">
                <a:solidFill>
                  <a:srgbClr val="FF0000"/>
                </a:solidFill>
              </a:rPr>
              <a:t>Advotech</a:t>
            </a:r>
            <a:r>
              <a:rPr lang="en-US" sz="1400" dirty="0">
                <a:solidFill>
                  <a:srgbClr val="FF0000"/>
                </a:solidFill>
              </a:rPr>
              <a:t> will buy 75um solder spheres and hand assemble them onto pads and then reflow them.  This will replace any </a:t>
            </a:r>
            <a:r>
              <a:rPr lang="en-US" sz="1400" dirty="0" err="1">
                <a:solidFill>
                  <a:srgbClr val="FF0000"/>
                </a:solidFill>
              </a:rPr>
              <a:t>solderpaste</a:t>
            </a:r>
            <a:r>
              <a:rPr lang="en-US" sz="1400" dirty="0">
                <a:solidFill>
                  <a:srgbClr val="FF0000"/>
                </a:solidFill>
              </a:rPr>
              <a:t> step.</a:t>
            </a:r>
          </a:p>
          <a:p>
            <a:r>
              <a:rPr lang="en-US" sz="1400" dirty="0"/>
              <a:t>Do you want </a:t>
            </a:r>
            <a:r>
              <a:rPr lang="en-US" sz="1400" dirty="0" err="1"/>
              <a:t>underfill</a:t>
            </a:r>
            <a:r>
              <a:rPr lang="en-US" sz="1400" dirty="0"/>
              <a:t> under the die?  </a:t>
            </a:r>
            <a:r>
              <a:rPr lang="en-US" sz="1400" dirty="0">
                <a:solidFill>
                  <a:srgbClr val="FF0000"/>
                </a:solidFill>
              </a:rPr>
              <a:t>Yes, on 30 boards and no </a:t>
            </a:r>
            <a:r>
              <a:rPr lang="en-US" sz="1400" dirty="0" err="1">
                <a:solidFill>
                  <a:srgbClr val="FF0000"/>
                </a:solidFill>
              </a:rPr>
              <a:t>underfill</a:t>
            </a:r>
            <a:r>
              <a:rPr lang="en-US" sz="1400" dirty="0">
                <a:solidFill>
                  <a:srgbClr val="FF0000"/>
                </a:solidFill>
              </a:rPr>
              <a:t> on 5 boards</a:t>
            </a:r>
          </a:p>
          <a:p>
            <a:r>
              <a:rPr lang="en-US" sz="1400" dirty="0"/>
              <a:t>How many boards do you want the board house to fabricate?  </a:t>
            </a:r>
            <a:r>
              <a:rPr lang="en-US" sz="1400" dirty="0">
                <a:solidFill>
                  <a:srgbClr val="FF0000"/>
                </a:solidFill>
              </a:rPr>
              <a:t>40, so that we have a few spares for assembly/die-attach houses to do tests</a:t>
            </a: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No</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a:t>
            </a:r>
            <a:r>
              <a:rPr lang="en-US" sz="1400" dirty="0">
                <a:solidFill>
                  <a:srgbClr val="FF0000"/>
                </a:solidFill>
              </a:rPr>
              <a:t>170um</a:t>
            </a:r>
          </a:p>
          <a:p>
            <a:r>
              <a:rPr lang="en-US" sz="1400" dirty="0"/>
              <a:t>What is the metallurgy of the bumps?  </a:t>
            </a:r>
            <a:r>
              <a:rPr lang="en-US" sz="1400" dirty="0">
                <a:solidFill>
                  <a:srgbClr val="FF0000"/>
                </a:solidFill>
              </a:rPr>
              <a:t>Copper</a:t>
            </a:r>
          </a:p>
          <a:p>
            <a:r>
              <a:rPr lang="en-US" sz="1400" dirty="0"/>
              <a:t>What is the nominal diameter of each bump?  </a:t>
            </a:r>
            <a:r>
              <a:rPr lang="en-US" sz="1400" dirty="0">
                <a:solidFill>
                  <a:srgbClr val="FF0000"/>
                </a:solidFill>
              </a:rPr>
              <a:t>98um (18.5um thick copper pad)</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a:t>
            </a:r>
            <a:r>
              <a:rPr lang="en-US" sz="1400" dirty="0" err="1"/>
              <a:t>indicacted</a:t>
            </a:r>
            <a:r>
              <a:rPr lang="en-US" sz="1400" dirty="0"/>
              <a:t>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TBD</a:t>
            </a:r>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
        <p:nvSpPr>
          <p:cNvPr id="5" name="TextBox 4"/>
          <p:cNvSpPr txBox="1"/>
          <p:nvPr/>
        </p:nvSpPr>
        <p:spPr>
          <a:xfrm>
            <a:off x="6677025" y="923653"/>
            <a:ext cx="5648325" cy="523220"/>
          </a:xfrm>
          <a:prstGeom prst="rect">
            <a:avLst/>
          </a:prstGeom>
          <a:noFill/>
        </p:spPr>
        <p:txBody>
          <a:bodyPr wrap="square" rtlCol="0">
            <a:spAutoFit/>
          </a:bodyPr>
          <a:lstStyle/>
          <a:p>
            <a:r>
              <a:rPr lang="en-US" sz="1400" dirty="0">
                <a:solidFill>
                  <a:srgbClr val="FF0000"/>
                </a:solidFill>
              </a:rPr>
              <a:t>Do you have a higher resolution pic?  I can read this even if I expand it.</a:t>
            </a:r>
          </a:p>
          <a:p>
            <a:r>
              <a:rPr lang="en-US" sz="1400" dirty="0">
                <a:solidFill>
                  <a:srgbClr val="FF0000"/>
                </a:solidFill>
              </a:rPr>
              <a:t>Greys and blacks have no bumps.</a:t>
            </a:r>
          </a:p>
        </p:txBody>
      </p:sp>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7466</TotalTime>
  <Words>8448</Words>
  <Application>Microsoft Macintosh PowerPoint</Application>
  <PresentationFormat>Widescreen</PresentationFormat>
  <Paragraphs>643</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186</cp:revision>
  <cp:lastPrinted>2019-05-03T01:16:28Z</cp:lastPrinted>
  <dcterms:created xsi:type="dcterms:W3CDTF">2019-04-15T15:38:19Z</dcterms:created>
  <dcterms:modified xsi:type="dcterms:W3CDTF">2020-02-27T00:16:23Z</dcterms:modified>
</cp:coreProperties>
</file>